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E9E9E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110" d="100"/>
          <a:sy n="110" d="100"/>
        </p:scale>
        <p:origin x="1352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6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71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1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2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9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9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9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99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0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70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6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70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7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7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7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68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t>2/7/19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4"/>
          <p:cNvSpPr txBox="1"/>
          <p:nvPr/>
        </p:nvSpPr>
        <p:spPr>
          <a:xfrm>
            <a:off x="3761509" y="2666706"/>
            <a:ext cx="8430491" cy="169277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2800" lang="en-US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b="1" dirty="0" sz="2400" lang="en-US" smtClean="0">
                <a:solidFill>
                  <a:srgbClr val="002060"/>
                </a:solidFill>
              </a:rPr>
              <a:t>Faculty Name</a:t>
            </a:r>
            <a:r>
              <a:rPr b="1" dirty="0" sz="2400" lang="en-US">
                <a:solidFill>
                  <a:srgbClr val="002060"/>
                </a:solidFill>
              </a:rPr>
              <a:t>: </a:t>
            </a:r>
            <a:r>
              <a:rPr b="1" dirty="0" sz="2400" lang="en-US" smtClean="0">
                <a:solidFill>
                  <a:srgbClr val="002060"/>
                </a:solidFill>
              </a:rPr>
              <a:t>Prof </a:t>
            </a:r>
            <a:r>
              <a:rPr b="1" dirty="0" sz="2400" lang="en-US" err="1" smtClean="0">
                <a:solidFill>
                  <a:srgbClr val="002060"/>
                </a:solidFill>
              </a:rPr>
              <a:t>Debdeep</a:t>
            </a:r>
            <a:r>
              <a:rPr b="1" dirty="0" sz="2400" lang="en-US" smtClean="0">
                <a:solidFill>
                  <a:srgbClr val="002060"/>
                </a:solidFill>
              </a:rPr>
              <a:t> </a:t>
            </a:r>
            <a:r>
              <a:rPr b="1" dirty="0" sz="2400" lang="en-US" err="1">
                <a:solidFill>
                  <a:srgbClr val="002060"/>
                </a:solidFill>
              </a:rPr>
              <a:t>Mukhopadhyay</a:t>
            </a:r>
            <a:endParaRPr b="1" dirty="0" sz="2400" lang="en-US" smtClean="0">
              <a:solidFill>
                <a:srgbClr val="002060"/>
              </a:solidFill>
            </a:endParaRPr>
          </a:p>
          <a:p>
            <a:pPr algn="ctr"/>
            <a:r>
              <a:rPr b="1" dirty="0" lang="en-US">
                <a:solidFill>
                  <a:srgbClr val="002060"/>
                </a:solidFill>
              </a:rPr>
              <a:t>Department </a:t>
            </a:r>
            <a:r>
              <a:rPr b="1" dirty="0" sz="2400" lang="en-US" smtClean="0">
                <a:solidFill>
                  <a:srgbClr val="002060"/>
                </a:solidFill>
              </a:rPr>
              <a:t>: Computer Science and Engineering</a:t>
            </a:r>
            <a:endParaRPr b="1" dirty="0" sz="2400" lang="en-US">
              <a:solidFill>
                <a:srgbClr val="002060"/>
              </a:solidFill>
            </a:endParaRPr>
          </a:p>
          <a:p>
            <a:pPr algn="ctr"/>
            <a:r>
              <a:rPr b="1" dirty="0" sz="2400" lang="en-US" smtClean="0"/>
              <a:t> </a:t>
            </a:r>
            <a:endParaRPr b="1" dirty="0" sz="2400" lang="en-US"/>
          </a:p>
        </p:txBody>
      </p:sp>
      <p:sp>
        <p:nvSpPr>
          <p:cNvPr id="1048600" name="TextBox 6"/>
          <p:cNvSpPr txBox="1"/>
          <p:nvPr/>
        </p:nvSpPr>
        <p:spPr>
          <a:xfrm>
            <a:off x="4535968" y="4158309"/>
            <a:ext cx="7734172" cy="89255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3200" lang="en-US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b="1" dirty="0" sz="2000" lang="en-US" smtClean="0">
                <a:solidFill>
                  <a:srgbClr val="C00000"/>
                </a:solidFill>
              </a:rPr>
              <a:t>Lecture 38:  Power Analysis-XIV</a:t>
            </a:r>
            <a:endParaRPr b="1" dirty="0" sz="2000"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363638" y="214654"/>
            <a:ext cx="10515600" cy="1325563"/>
          </a:xfrm>
        </p:spPr>
        <p:txBody>
          <a:bodyPr/>
          <a:p>
            <a:r>
              <a:rPr lang="en-US" smtClean="0">
                <a:solidFill>
                  <a:schemeClr val="tx2"/>
                </a:solidFill>
              </a:rPr>
              <a:t>Creating Templates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653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32145" y="1223742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1043" t="-3221" r="-1797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A Tale of Two Templates</a:t>
            </a:r>
            <a:endParaRPr dirty="0" lang="en-US"/>
          </a:p>
        </p:txBody>
      </p:sp>
      <p:sp>
        <p:nvSpPr>
          <p:cNvPr id="1048655" name="Content Placeholder 2"/>
          <p:cNvSpPr>
            <a:spLocks noGrp="1"/>
          </p:cNvSpPr>
          <p:nvPr>
            <p:ph idx="1"/>
          </p:nvPr>
        </p:nvSpPr>
        <p:spPr>
          <a:xfrm>
            <a:off x="745603" y="1428670"/>
            <a:ext cx="9139178" cy="5240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857" lnSpcReduction="20000"/>
          </a:bodyPr>
          <a:p>
            <a:r>
              <a:rPr dirty="0" lang="en-US" smtClean="0"/>
              <a:t>Let us create two templates with Hamming Weight 0 and 4.</a:t>
            </a:r>
          </a:p>
          <a:p>
            <a:endParaRPr dirty="0" lang="en-US"/>
          </a:p>
        </p:txBody>
      </p:sp>
      <p:pic>
        <p:nvPicPr>
          <p:cNvPr id="209715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5992" y="2139065"/>
            <a:ext cx="10058400" cy="2677235"/>
          </a:xfrm>
          <a:prstGeom prst="rect"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676155" y="226229"/>
            <a:ext cx="10515600" cy="1325563"/>
          </a:xfrm>
        </p:spPr>
        <p:txBody>
          <a:bodyPr/>
          <a:p>
            <a:r>
              <a:rPr dirty="0" lang="en-US" smtClean="0"/>
              <a:t>Template for Hamming Weight 4</a:t>
            </a:r>
            <a:endParaRPr dirty="0" lang="en-US"/>
          </a:p>
        </p:txBody>
      </p:sp>
      <p:pic>
        <p:nvPicPr>
          <p:cNvPr id="2097157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4120" y="1401322"/>
            <a:ext cx="10515600" cy="2875837"/>
          </a:xfr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259466" y="307251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The Attack Phase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58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259466" y="1281614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928" t="-3501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Maximum </a:t>
            </a:r>
            <a:r>
              <a:rPr lang="en-US" smtClean="0">
                <a:solidFill>
                  <a:schemeClr val="tx2"/>
                </a:solidFill>
              </a:rPr>
              <a:t>Likelihood Decision Rule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660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641431" y="1536258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1043" t="-2241" r="-1565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699304" y="203079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Case Study </a:t>
            </a:r>
            <a:r>
              <a:rPr lang="en-US" smtClean="0">
                <a:solidFill>
                  <a:schemeClr val="tx2"/>
                </a:solidFill>
              </a:rPr>
              <a:t>for Unknown </a:t>
            </a:r>
            <a:r>
              <a:rPr dirty="0" lang="en-US" smtClean="0">
                <a:solidFill>
                  <a:schemeClr val="tx2"/>
                </a:solidFill>
              </a:rPr>
              <a:t>Key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62" name="Content Placeholder 2"/>
          <p:cNvSpPr>
            <a:spLocks noGrp="1"/>
          </p:cNvSpPr>
          <p:nvPr>
            <p:ph idx="1"/>
          </p:nvPr>
        </p:nvSpPr>
        <p:spPr>
          <a:xfrm>
            <a:off x="317340" y="1223741"/>
            <a:ext cx="10515600" cy="4351338"/>
          </a:xfrm>
        </p:spPr>
        <p:txBody>
          <a:bodyPr>
            <a:normAutofit/>
          </a:bodyPr>
          <a:p>
            <a:r>
              <a:rPr dirty="0" lang="en-US" smtClean="0"/>
              <a:t>Unknown key has a K0 value of Hamming Weight 4</a:t>
            </a:r>
          </a:p>
          <a:p>
            <a:r>
              <a:rPr dirty="0" lang="en-US" smtClean="0"/>
              <a:t>We compute the probabilities as mentioned </a:t>
            </a:r>
            <a:r>
              <a:rPr dirty="0" lang="en-US" err="1" smtClean="0"/>
              <a:t>wrt</a:t>
            </a:r>
            <a:r>
              <a:rPr dirty="0" lang="en-US" smtClean="0"/>
              <a:t>. the templates for 0 and 4.</a:t>
            </a:r>
          </a:p>
          <a:p>
            <a:r>
              <a:rPr dirty="0" lang="en-US" smtClean="0"/>
              <a:t>Hamming </a:t>
            </a:r>
            <a:r>
              <a:rPr dirty="0" lang="en-US"/>
              <a:t>Weight 0 </a:t>
            </a:r>
            <a:r>
              <a:rPr dirty="0" lang="en-US" err="1"/>
              <a:t>Prob</a:t>
            </a:r>
            <a:r>
              <a:rPr dirty="0" lang="en-US"/>
              <a:t>: </a:t>
            </a:r>
            <a:r>
              <a:rPr dirty="0" lang="en-US" smtClean="0"/>
              <a:t>0.00000725</a:t>
            </a:r>
          </a:p>
          <a:p>
            <a:r>
              <a:rPr dirty="0" lang="en-US" smtClean="0"/>
              <a:t>Hamming </a:t>
            </a:r>
            <a:r>
              <a:rPr dirty="0" lang="en-US"/>
              <a:t>Weight 4 </a:t>
            </a:r>
            <a:r>
              <a:rPr dirty="0" lang="en-US" err="1"/>
              <a:t>Prob</a:t>
            </a:r>
            <a:r>
              <a:rPr dirty="0" lang="en-US" smtClean="0"/>
              <a:t>: 0.00001790</a:t>
            </a:r>
          </a:p>
          <a:p>
            <a:r>
              <a:rPr dirty="0" lang="en-US" smtClean="0"/>
              <a:t>This shows that it more likely that K0 has a Hamming Weight it 4, which is indeed correct!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For Another Few Runs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64" name="Content Placeholder 2"/>
          <p:cNvSpPr>
            <a:spLocks noGrp="1"/>
          </p:cNvSpPr>
          <p:nvPr>
            <p:ph idx="1"/>
          </p:nvPr>
        </p:nvSpPr>
        <p:spPr>
          <a:xfrm>
            <a:off x="514108" y="1690688"/>
            <a:ext cx="10515600" cy="4351338"/>
          </a:xfrm>
        </p:spPr>
        <p:txBody>
          <a:bodyPr/>
          <a:p>
            <a:r>
              <a:rPr dirty="0" lang="en-US" smtClean="0"/>
              <a:t>Trial 2: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0 </a:t>
            </a:r>
            <a:r>
              <a:rPr dirty="0" lang="en-US" err="1"/>
              <a:t>Prob</a:t>
            </a:r>
            <a:r>
              <a:rPr dirty="0" lang="en-US"/>
              <a:t>: </a:t>
            </a:r>
            <a:r>
              <a:rPr dirty="0" lang="en-US" smtClean="0"/>
              <a:t>0.00000000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4 </a:t>
            </a:r>
            <a:r>
              <a:rPr dirty="0" lang="en-US" err="1"/>
              <a:t>Prob</a:t>
            </a:r>
            <a:r>
              <a:rPr dirty="0" lang="en-US"/>
              <a:t>: </a:t>
            </a:r>
            <a:r>
              <a:rPr dirty="0" lang="en-US" smtClean="0"/>
              <a:t>0.00000336</a:t>
            </a:r>
          </a:p>
          <a:p>
            <a:r>
              <a:rPr dirty="0" lang="en-US" smtClean="0"/>
              <a:t>Trial 3: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0 </a:t>
            </a:r>
            <a:r>
              <a:rPr dirty="0" lang="en-US" err="1"/>
              <a:t>Prob</a:t>
            </a:r>
            <a:r>
              <a:rPr dirty="0" lang="en-US"/>
              <a:t>: </a:t>
            </a:r>
            <a:r>
              <a:rPr dirty="0" lang="en-US" smtClean="0"/>
              <a:t>0.00000000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4 </a:t>
            </a:r>
            <a:r>
              <a:rPr dirty="0" lang="en-US" err="1"/>
              <a:t>Prob</a:t>
            </a:r>
            <a:r>
              <a:rPr dirty="0" lang="en-US" smtClean="0"/>
              <a:t>: 0.00000228</a:t>
            </a:r>
          </a:p>
          <a:p>
            <a:pPr lvl="1"/>
            <a:endParaRPr dirty="0" lang="en-US"/>
          </a:p>
          <a:p>
            <a:r>
              <a:rPr dirty="0" lang="en-US" smtClean="0"/>
              <a:t>In all cases Hamming Weight 4 has a more likelihood from the template analysis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Numeric Problems in </a:t>
            </a:r>
            <a:r>
              <a:rPr lang="en-US" smtClean="0">
                <a:solidFill>
                  <a:schemeClr val="tx2"/>
                </a:solidFill>
              </a:rPr>
              <a:t>Template Analysis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66" name="Content Placeholder 2"/>
          <p:cNvSpPr>
            <a:spLocks noGrp="1"/>
          </p:cNvSpPr>
          <p:nvPr>
            <p:ph idx="1"/>
          </p:nvPr>
        </p:nvSpPr>
        <p:spPr>
          <a:xfrm>
            <a:off x="433086" y="1501533"/>
            <a:ext cx="10515600" cy="4351338"/>
          </a:xfrm>
        </p:spPr>
        <p:txBody>
          <a:bodyPr/>
          <a:p>
            <a:r>
              <a:rPr dirty="0" lang="en-US" smtClean="0"/>
              <a:t>While performing the template analysis, we can get into 2 important numeric problems:</a:t>
            </a:r>
          </a:p>
          <a:p>
            <a:pPr lvl="1"/>
            <a:r>
              <a:rPr dirty="0" lang="en-US" smtClean="0"/>
              <a:t>These are related to the covariance matrix.</a:t>
            </a:r>
          </a:p>
          <a:p>
            <a:pPr lvl="1"/>
            <a:r>
              <a:rPr dirty="0" lang="en-US" smtClean="0"/>
              <a:t>Size of the matrix depends on the number of important points, say n.</a:t>
            </a:r>
          </a:p>
          <a:p>
            <a:pPr lvl="1"/>
            <a:r>
              <a:rPr dirty="0" lang="en-US" smtClean="0"/>
              <a:t>This must be chosen carefully.</a:t>
            </a:r>
          </a:p>
          <a:p>
            <a:pPr lvl="1"/>
            <a:r>
              <a:rPr dirty="0" lang="en-US" smtClean="0"/>
              <a:t>There can also be problems arising out of the requirement of the existence of its inverse.</a:t>
            </a:r>
          </a:p>
          <a:p>
            <a:pPr lvl="1"/>
            <a:r>
              <a:rPr dirty="0" lang="en-US" smtClean="0"/>
              <a:t>Also the exponent tends to be smaller and leading to inaccuracies.</a:t>
            </a:r>
            <a:endParaRPr dirty="0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Numeric Manipulations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594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467810" y="1466809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1217" t="-1683" r="-290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>
                <a:solidFill>
                  <a:schemeClr val="tx2"/>
                </a:solidFill>
              </a:rPr>
              <a:t>Reduced Templates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592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687730" y="1293190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928" t="-2801" r="-232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3"/>
          <p:cNvSpPr txBox="1"/>
          <p:nvPr/>
        </p:nvSpPr>
        <p:spPr>
          <a:xfrm>
            <a:off x="5633073" y="133096"/>
            <a:ext cx="6810664" cy="50167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dirty="0" sz="2000" lang="en-US" smtClean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Template Attacks</a:t>
            </a:r>
            <a:endParaRPr dirty="0" sz="2000" lang="en-US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Multivariate Normal Distribution and Noise</a:t>
            </a:r>
            <a:endParaRPr dirty="0" sz="2000" lang="en-US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Correlation in Power Traces</a:t>
            </a:r>
            <a:endParaRPr dirty="0" sz="2000" lang="en-US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Maximum Likelihood Decision Rule</a:t>
            </a:r>
            <a:endParaRPr dirty="0" sz="2000" lang="en-US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Numerical Instability and Reduced Templates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dirty="0" sz="2000" lang="en-US" smtClean="0">
                <a:solidFill>
                  <a:srgbClr val="C00000"/>
                </a:solidFill>
              </a:rPr>
              <a:t>Least Square Test (LSQ)</a:t>
            </a:r>
            <a:endParaRPr dirty="0" sz="2000" lang="en-US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dirty="0" sz="2000"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>
          <a:xfrm>
            <a:off x="838200" y="388274"/>
            <a:ext cx="10515600" cy="1325563"/>
          </a:xfrm>
        </p:spPr>
        <p:txBody>
          <a:bodyPr/>
          <a:p>
            <a:r>
              <a:rPr lang="en-US" smtClean="0">
                <a:solidFill>
                  <a:schemeClr val="tx2"/>
                </a:solidFill>
              </a:rPr>
              <a:t>Least Square Test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590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514109" y="1524684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1159" t="-2241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LSQ in our Case Study </a:t>
            </a:r>
            <a:endParaRPr dirty="0" lang="en-US"/>
          </a:p>
        </p:txBody>
      </p:sp>
      <p:sp>
        <p:nvSpPr>
          <p:cNvPr id="10485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lang="en-US" smtClean="0"/>
              <a:t>Trial 1: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0 Squared Difference: </a:t>
            </a:r>
            <a:r>
              <a:rPr dirty="0" lang="en-US" smtClean="0"/>
              <a:t>19.07939509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4 Squared Difference: </a:t>
            </a:r>
            <a:r>
              <a:rPr dirty="0" lang="en-US" smtClean="0"/>
              <a:t>32.18028070</a:t>
            </a:r>
          </a:p>
          <a:p>
            <a:r>
              <a:rPr dirty="0" lang="en-US" smtClean="0"/>
              <a:t>Trial 2: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0 Squared Difference: </a:t>
            </a:r>
            <a:r>
              <a:rPr dirty="0" lang="en-US" smtClean="0"/>
              <a:t>57.86200378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4 Squared Difference: </a:t>
            </a:r>
            <a:r>
              <a:rPr dirty="0" lang="en-US" smtClean="0"/>
              <a:t>36.24640536</a:t>
            </a:r>
          </a:p>
          <a:p>
            <a:r>
              <a:rPr dirty="0" lang="en-US" smtClean="0"/>
              <a:t>Trial 3:</a:t>
            </a:r>
          </a:p>
          <a:p>
            <a:pPr lvl="1"/>
            <a:r>
              <a:rPr dirty="0" lang="en-US"/>
              <a:t>Hamming Weight 0 </a:t>
            </a:r>
            <a:r>
              <a:rPr dirty="0" lang="en-US" smtClean="0"/>
              <a:t>Squared </a:t>
            </a:r>
            <a:r>
              <a:rPr dirty="0" lang="en-US"/>
              <a:t>Difference: </a:t>
            </a:r>
            <a:r>
              <a:rPr dirty="0" lang="en-US" smtClean="0"/>
              <a:t>94.03591682</a:t>
            </a:r>
          </a:p>
          <a:p>
            <a:pPr lvl="1"/>
            <a:r>
              <a:rPr dirty="0" lang="en-US" smtClean="0"/>
              <a:t>Hamming </a:t>
            </a:r>
            <a:r>
              <a:rPr dirty="0" lang="en-US"/>
              <a:t>Weight 4 Squared Difference: 66.37973869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extBox 3"/>
          <p:cNvSpPr txBox="1"/>
          <p:nvPr/>
        </p:nvSpPr>
        <p:spPr>
          <a:xfrm>
            <a:off x="381038" y="229155"/>
            <a:ext cx="10579608" cy="103784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b="1" dirty="0" sz="2000" lang="en-US" smtClean="0">
                <a:solidFill>
                  <a:srgbClr val="C00000"/>
                </a:solidFill>
              </a:rPr>
              <a:t>Conclusions</a:t>
            </a:r>
            <a:endParaRPr b="1" dirty="0" lang="en-US" smtClean="0"/>
          </a:p>
          <a:p>
            <a:pPr>
              <a:lnSpc>
                <a:spcPct val="200000"/>
              </a:lnSpc>
            </a:pPr>
            <a:r>
              <a:rPr b="1" dirty="0" lang="en-US" smtClean="0"/>
              <a:t>Correlation across points in the trace leads to a multivariate normal distribution of noise.</a:t>
            </a:r>
          </a:p>
          <a:p>
            <a:pPr>
              <a:lnSpc>
                <a:spcPct val="200000"/>
              </a:lnSpc>
            </a:pPr>
            <a:r>
              <a:rPr b="1" dirty="0" lang="en-US" smtClean="0"/>
              <a:t>Template attacks try to accurately model this noise.</a:t>
            </a:r>
          </a:p>
          <a:p>
            <a:pPr>
              <a:lnSpc>
                <a:spcPct val="200000"/>
              </a:lnSpc>
            </a:pPr>
            <a:r>
              <a:rPr b="1" dirty="0" lang="en-US" smtClean="0"/>
              <a:t>Template matching is based on the maximum likelihood principle.</a:t>
            </a:r>
          </a:p>
          <a:p>
            <a:pPr>
              <a:lnSpc>
                <a:spcPct val="200000"/>
              </a:lnSpc>
            </a:pPr>
            <a:r>
              <a:rPr b="1" dirty="0" lang="en-US" smtClean="0"/>
              <a:t>Reduced Templates help in performing template analysis with less numerical </a:t>
            </a:r>
            <a:r>
              <a:rPr b="1" dirty="0" lang="en-US" err="1" smtClean="0"/>
              <a:t>insgtability</a:t>
            </a:r>
            <a:r>
              <a:rPr b="1" dirty="0" lang="en-US" smtClean="0"/>
              <a:t>.</a:t>
            </a:r>
            <a:endParaRPr b="1" dirty="0" lang="en-US" smtClean="0"/>
          </a:p>
          <a:p>
            <a:pPr>
              <a:lnSpc>
                <a:spcPct val="200000"/>
              </a:lnSpc>
            </a:pPr>
            <a:r>
              <a:rPr b="1" dirty="0" lang="en-US" u="sng" smtClean="0">
                <a:solidFill>
                  <a:srgbClr val="C00000"/>
                </a:solidFill>
              </a:rPr>
              <a:t>References:</a:t>
            </a:r>
          </a:p>
          <a:p>
            <a:pPr>
              <a:lnSpc>
                <a:spcPct val="200000"/>
              </a:lnSpc>
            </a:pPr>
            <a:r>
              <a:rPr b="1" dirty="0" lang="en-US">
                <a:solidFill>
                  <a:srgbClr val="C00000"/>
                </a:solidFill>
              </a:rPr>
              <a:t>1. </a:t>
            </a:r>
            <a:r>
              <a:rPr b="1" dirty="0" lang="en-US" smtClean="0">
                <a:solidFill>
                  <a:srgbClr val="C00000"/>
                </a:solidFill>
              </a:rPr>
              <a:t>Stefan </a:t>
            </a:r>
            <a:r>
              <a:rPr b="1" dirty="0" lang="en-US" err="1" smtClean="0">
                <a:solidFill>
                  <a:srgbClr val="C00000"/>
                </a:solidFill>
              </a:rPr>
              <a:t>Mangard</a:t>
            </a:r>
            <a:r>
              <a:rPr b="1" dirty="0" lang="en-US" smtClean="0">
                <a:solidFill>
                  <a:srgbClr val="C00000"/>
                </a:solidFill>
              </a:rPr>
              <a:t>, Elisabeth Oswald, Thomas Popp, Power Analysis Attacks: Revealing the Secrets of Smart Cards, Springer.</a:t>
            </a:r>
          </a:p>
          <a:p>
            <a:pPr>
              <a:lnSpc>
                <a:spcPct val="200000"/>
              </a:lnSpc>
            </a:pPr>
            <a:r>
              <a:rPr b="1" dirty="0" lang="en-US" smtClean="0">
                <a:solidFill>
                  <a:srgbClr val="C00000"/>
                </a:solidFill>
              </a:rPr>
              <a:t>2. </a:t>
            </a:r>
            <a:r>
              <a:rPr b="1" dirty="0" lang="en-US" smtClean="0">
                <a:solidFill>
                  <a:srgbClr val="C00000"/>
                </a:solidFill>
              </a:rPr>
              <a:t>Suresh Chari, </a:t>
            </a:r>
            <a:r>
              <a:rPr b="1" dirty="0" lang="en-US" err="1" smtClean="0">
                <a:solidFill>
                  <a:srgbClr val="C00000"/>
                </a:solidFill>
              </a:rPr>
              <a:t>Joysula</a:t>
            </a:r>
            <a:r>
              <a:rPr b="1" dirty="0" lang="en-US" smtClean="0">
                <a:solidFill>
                  <a:srgbClr val="C00000"/>
                </a:solidFill>
              </a:rPr>
              <a:t> Rao and Pankaj </a:t>
            </a:r>
            <a:r>
              <a:rPr b="1" dirty="0" lang="en-US" err="1" smtClean="0">
                <a:solidFill>
                  <a:srgbClr val="C00000"/>
                </a:solidFill>
              </a:rPr>
              <a:t>Rohatgi</a:t>
            </a:r>
            <a:r>
              <a:rPr b="1" dirty="0" lang="en-US" smtClean="0">
                <a:solidFill>
                  <a:srgbClr val="C00000"/>
                </a:solidFill>
              </a:rPr>
              <a:t>, Template Attacks, CHES 2002.</a:t>
            </a:r>
            <a:endParaRPr b="1" dirty="0" lang="en-US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b="1" dirty="0" lang="en-US" smtClean="0">
                <a:solidFill>
                  <a:srgbClr val="C00000"/>
                </a:solidFill>
              </a:rPr>
              <a:t>3. Christian </a:t>
            </a:r>
            <a:r>
              <a:rPr b="1" dirty="0" lang="en-US" err="1" smtClean="0">
                <a:solidFill>
                  <a:srgbClr val="C00000"/>
                </a:solidFill>
              </a:rPr>
              <a:t>Rechberger</a:t>
            </a:r>
            <a:r>
              <a:rPr b="1" dirty="0" lang="en-US" smtClean="0">
                <a:solidFill>
                  <a:srgbClr val="C00000"/>
                </a:solidFill>
              </a:rPr>
              <a:t>, Elisabeth Oswald, Practical Template Attacks.</a:t>
            </a:r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r>
              <a:rPr b="1" dirty="0" lang="en-US" smtClean="0"/>
              <a:t> </a:t>
            </a:r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endParaRPr b="1" dirty="0" lang="en-US" smtClean="0"/>
          </a:p>
          <a:p>
            <a:pPr>
              <a:lnSpc>
                <a:spcPct val="200000"/>
              </a:lnSpc>
            </a:pPr>
            <a:r>
              <a:rPr b="1" dirty="0" lang="en-US" smtClean="0"/>
              <a:t> </a:t>
            </a:r>
          </a:p>
          <a:p>
            <a:pPr>
              <a:lnSpc>
                <a:spcPct val="200000"/>
              </a:lnSpc>
            </a:pPr>
            <a:endParaRPr b="1" dirty="0" sz="20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75188"/>
          </a:xfrm>
          <a:prstGeom prst="rect"/>
        </p:spPr>
      </p:pic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433086" y="365125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Template Attacks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271041" y="1690688"/>
            <a:ext cx="10515600" cy="4351338"/>
          </a:xfrm>
        </p:spPr>
        <p:txBody>
          <a:bodyPr/>
          <a:p>
            <a:r>
              <a:rPr dirty="0" lang="en-US" smtClean="0"/>
              <a:t>Strongest form of side channel attacks</a:t>
            </a:r>
          </a:p>
          <a:p>
            <a:r>
              <a:rPr dirty="0" lang="en-US" smtClean="0"/>
              <a:t>Require an adversary to have access to an identical experimental device that he can program to his choice. </a:t>
            </a:r>
          </a:p>
          <a:p>
            <a:r>
              <a:rPr dirty="0" lang="en-US" smtClean="0"/>
              <a:t>The success of these attacks relies on the ability to model noise.</a:t>
            </a:r>
          </a:p>
          <a:p>
            <a:r>
              <a:rPr dirty="0" lang="en-US" smtClean="0"/>
              <a:t>This helps to extract maximal knowledge from each sample. </a:t>
            </a:r>
          </a:p>
          <a:p>
            <a:r>
              <a:rPr dirty="0" lang="en-US" smtClean="0"/>
              <a:t>Threatens countermeasures, which rely on the fact that many samples would not be available to the adversary</a:t>
            </a:r>
          </a:p>
          <a:p>
            <a:pPr lvl="1"/>
            <a:r>
              <a:rPr dirty="0" lang="en-US" smtClean="0"/>
              <a:t>In template attacks the adversary needs few, and ideally a single trace!</a:t>
            </a:r>
            <a:endParaRPr dirty="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06208" y="455271"/>
            <a:ext cx="9935097" cy="838200"/>
          </a:xfrm>
        </p:spPr>
        <p:txBody>
          <a:bodyPr anchor="b" bIns="0" lIns="0" rIns="0" rtlCol="0" tIns="45720" vert="horz">
            <a:normAutofit fontScale="90000"/>
          </a:bodyPr>
          <a:p>
            <a:r>
              <a:rPr dirty="0" lang="en-US">
                <a:solidFill>
                  <a:schemeClr val="tx2"/>
                </a:solidFill>
              </a:rPr>
              <a:t>Multivariate Normal Distribution and Noise</a:t>
            </a:r>
          </a:p>
        </p:txBody>
      </p:sp>
      <p:sp>
        <p:nvSpPr>
          <p:cNvPr id="1048605" name="Content Placeholder 2"/>
          <p:cNvSpPr>
            <a:spLocks noGrp="1"/>
          </p:cNvSpPr>
          <p:nvPr>
            <p:ph idx="4294967295"/>
          </p:nvPr>
        </p:nvSpPr>
        <p:spPr>
          <a:xfrm>
            <a:off x="609439" y="1519177"/>
            <a:ext cx="9529984" cy="3657600"/>
          </a:xfrm>
        </p:spPr>
        <p:txBody>
          <a:bodyPr>
            <a:normAutofit fontScale="85714" lnSpcReduction="10000"/>
          </a:bodyPr>
          <a:p>
            <a:pPr indent="-273050" marL="273050"/>
            <a:r>
              <a:rPr dirty="0" lang="en-US" smtClean="0">
                <a:solidFill>
                  <a:schemeClr val="tx2"/>
                </a:solidFill>
                <a:latin typeface="Gill Sans MT" pitchFamily="34" charset="0"/>
              </a:rPr>
              <a:t>We have seen that the electronic noise at every point of a power trace is normally distributed. </a:t>
            </a:r>
          </a:p>
          <a:p>
            <a:pPr indent="-273050" marL="273050"/>
            <a:r>
              <a:rPr dirty="0" lang="en-US" smtClean="0">
                <a:solidFill>
                  <a:schemeClr val="tx2"/>
                </a:solidFill>
                <a:latin typeface="Gill Sans MT" pitchFamily="34" charset="0"/>
              </a:rPr>
              <a:t>However, this model does not take into account the correlation between neighboring points. </a:t>
            </a:r>
          </a:p>
          <a:p>
            <a:pPr indent="-273050" marL="273050"/>
            <a:r>
              <a:rPr dirty="0" lang="en-US" smtClean="0">
                <a:solidFill>
                  <a:schemeClr val="tx2"/>
                </a:solidFill>
                <a:latin typeface="Gill Sans MT" pitchFamily="34" charset="0"/>
              </a:rPr>
              <a:t>In order to do so, we model the power trace as a multivariate normal distribution.</a:t>
            </a:r>
          </a:p>
          <a:p>
            <a:pPr indent="-273050" marL="273050"/>
            <a:r>
              <a:rPr dirty="0" lang="en-US" smtClean="0">
                <a:solidFill>
                  <a:schemeClr val="tx2"/>
                </a:solidFill>
                <a:latin typeface="Gill Sans MT" pitchFamily="34" charset="0"/>
              </a:rPr>
              <a:t>This is a generalization of the normal distribution to higher dimensions.</a:t>
            </a:r>
          </a:p>
          <a:p>
            <a:pPr indent="-273050" marL="273050"/>
            <a:r>
              <a:rPr dirty="0" lang="en-US" smtClean="0">
                <a:solidFill>
                  <a:schemeClr val="tx2"/>
                </a:solidFill>
                <a:latin typeface="Gill Sans MT" pitchFamily="34" charset="0"/>
              </a:rPr>
              <a:t>It can be described by a covariance matrix C and a mean vector m.</a:t>
            </a:r>
            <a:endParaRPr dirty="0" lang="en-US" smtClean="0">
              <a:latin typeface="Gill Sans MT" pitchFamily="34" charset="0"/>
            </a:endParaRPr>
          </a:p>
          <a:p>
            <a:pPr indent="-273050" marL="273050"/>
            <a:endParaRPr dirty="0" lang="en-US" smtClean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409937" y="341976"/>
            <a:ext cx="10515600" cy="1325563"/>
          </a:xfrm>
        </p:spPr>
        <p:txBody>
          <a:bodyPr/>
          <a:p>
            <a:r>
              <a:rPr lang="en-US" smtClean="0">
                <a:solidFill>
                  <a:schemeClr val="tx2"/>
                </a:solidFill>
              </a:rPr>
              <a:t>Definition of Multivariate </a:t>
            </a:r>
            <a:r>
              <a:rPr dirty="0" lang="en-US" smtClean="0">
                <a:solidFill>
                  <a:schemeClr val="tx2"/>
                </a:solidFill>
              </a:rPr>
              <a:t>Gaussian Model 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07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0" y="1327915"/>
            <a:ext cx="10515600" cy="4351338"/>
          </a:xfrm>
          <a:blipFill rotWithShape="0">
            <a:blip xmlns:r="http://schemas.openxmlformats.org/officeDocument/2006/relationships" r:embed="rId1"/>
            <a:stretch>
              <a:fillRect l="-1043" t="-2381" r="-1681" b="-1401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757177" y="145207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Correlation in </a:t>
            </a:r>
            <a:r>
              <a:rPr lang="en-US" smtClean="0">
                <a:solidFill>
                  <a:schemeClr val="tx2"/>
                </a:solidFill>
              </a:rPr>
              <a:t>Power Traces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>
          <a:xfrm>
            <a:off x="150471" y="1236321"/>
            <a:ext cx="4004841" cy="4351338"/>
          </a:xfrm>
        </p:spPr>
        <p:txBody>
          <a:bodyPr>
            <a:normAutofit fontScale="95833" lnSpcReduction="10000"/>
          </a:bodyPr>
          <a:p>
            <a:r>
              <a:rPr dirty="0" lang="en-US" smtClean="0"/>
              <a:t>Electrical noise usually does not change significantly from one point of the power trace to the next.</a:t>
            </a:r>
          </a:p>
          <a:p>
            <a:r>
              <a:rPr dirty="0" lang="en-US" smtClean="0"/>
              <a:t>Hence, the electrical noise that is present in neighboring points is typically related.</a:t>
            </a:r>
          </a:p>
          <a:p>
            <a:r>
              <a:rPr dirty="0" lang="en-US" smtClean="0"/>
              <a:t>Scatter plot helps to visualize this fact.</a:t>
            </a:r>
          </a:p>
          <a:p>
            <a:pPr lvl="1"/>
            <a:endParaRPr dirty="0" lang="en-US"/>
          </a:p>
        </p:txBody>
      </p:sp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4297582" y="1368465"/>
            <a:ext cx="5621922" cy="3747947"/>
          </a:xfrm>
          <a:prstGeom prst="rect"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757177" y="145207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Correlation in </a:t>
            </a:r>
            <a:r>
              <a:rPr lang="en-US" smtClean="0">
                <a:solidFill>
                  <a:schemeClr val="tx2"/>
                </a:solidFill>
              </a:rPr>
              <a:t>Power Traces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611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50471" y="1236321"/>
            <a:ext cx="4375230" cy="4351338"/>
          </a:xfrm>
          <a:blipFill rotWithShape="0">
            <a:blip xmlns:r="http://schemas.openxmlformats.org/officeDocument/2006/relationships" r:embed="rId1"/>
            <a:stretch>
              <a:fillRect l="-2510" t="-2381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4750443" y="1137212"/>
            <a:ext cx="5486400" cy="3657600"/>
          </a:xfrm>
          <a:prstGeom prst="rect"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757177" y="145207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Correlation in </a:t>
            </a:r>
            <a:r>
              <a:rPr lang="en-US" smtClean="0">
                <a:solidFill>
                  <a:schemeClr val="tx2"/>
                </a:solidFill>
              </a:rPr>
              <a:t>Power Traces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48613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50471" y="1236321"/>
            <a:ext cx="4375230" cy="4351338"/>
          </a:xfrm>
          <a:blipFill rotWithShape="0">
            <a:blip xmlns:r="http://schemas.openxmlformats.org/officeDocument/2006/relationships" r:embed="rId1"/>
            <a:stretch>
              <a:fillRect l="-2232" t="-2801" r="-3347"/>
            </a:stretch>
          </a:blipFill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  <p:pic>
        <p:nvPicPr>
          <p:cNvPr id="209715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4750443" y="1137212"/>
            <a:ext cx="5486400" cy="3657600"/>
          </a:xfrm>
          <a:prstGeom prst="rect"/>
          <a:ln>
            <a:solidFill>
              <a:schemeClr val="accent1"/>
            </a:solidFill>
          </a:ln>
        </p:spPr>
      </p:pic>
      <p:sp>
        <p:nvSpPr>
          <p:cNvPr id="1048614" name="TextBox 3"/>
          <p:cNvSpPr txBox="1"/>
          <p:nvPr/>
        </p:nvSpPr>
        <p:spPr>
          <a:xfrm>
            <a:off x="4750443" y="5218327"/>
            <a:ext cx="4428281" cy="369332"/>
          </a:xfrm>
          <a:prstGeom prst="rect"/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rtlCol="0" wrap="square">
            <a:spAutoFit/>
          </a:bodyPr>
          <a:p>
            <a:r>
              <a:rPr dirty="0" lang="en-US" smtClean="0"/>
              <a:t>The closer the points more is </a:t>
            </a:r>
            <a:r>
              <a:rPr lang="en-US" smtClean="0"/>
              <a:t>the correlation!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4221600" y="490941"/>
            <a:ext cx="10515600" cy="1325563"/>
          </a:xfrm>
        </p:spPr>
        <p:txBody>
          <a:bodyPr/>
          <a:p>
            <a:r>
              <a:rPr dirty="0" lang="en-US" smtClean="0">
                <a:solidFill>
                  <a:schemeClr val="tx2"/>
                </a:solidFill>
              </a:rPr>
              <a:t>The AES Architecture and </a:t>
            </a:r>
            <a:br>
              <a:rPr dirty="0" lang="en-US" smtClean="0">
                <a:solidFill>
                  <a:schemeClr val="tx2"/>
                </a:solidFill>
              </a:rPr>
            </a:br>
            <a:r>
              <a:rPr dirty="0" lang="en-US" smtClean="0">
                <a:solidFill>
                  <a:schemeClr val="tx2"/>
                </a:solidFill>
              </a:rPr>
              <a:t>Template building Phase</a:t>
            </a:r>
            <a:endParaRPr dirty="0" lang="en-US">
              <a:solidFill>
                <a:schemeClr val="tx2"/>
              </a:solidFill>
            </a:endParaRPr>
          </a:p>
        </p:txBody>
      </p:sp>
      <p:sp>
        <p:nvSpPr>
          <p:cNvPr id="1048616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4183500" y="2004010"/>
            <a:ext cx="5235538" cy="3275563"/>
          </a:xfrm>
          <a:blipFill rotWithShape="0">
            <a:blip xmlns:r="http://schemas.openxmlformats.org/officeDocument/2006/relationships" r:embed="rId1"/>
            <a:stretch>
              <a:fillRect l="-1626" t="-2412" r="-2671"/>
            </a:stretch>
          </a:blipFill>
          <a:ln>
            <a:solidFill>
              <a:schemeClr val="accent1"/>
            </a:solidFill>
          </a:ln>
        </p:spPr>
        <p:txBody>
          <a:bodyPr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17" name="Rectangle 10"/>
          <p:cNvSpPr>
            <a:spLocks noChangeArrowheads="1"/>
          </p:cNvSpPr>
          <p:nvPr/>
        </p:nvSpPr>
        <p:spPr bwMode="auto">
          <a:xfrm>
            <a:off x="1376800" y="3433310"/>
            <a:ext cx="1600200" cy="2203450"/>
          </a:xfrm>
          <a:prstGeom prst="rect"/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48618" name="AutoShape 25"/>
          <p:cNvSpPr>
            <a:spLocks noChangeArrowheads="1"/>
          </p:cNvSpPr>
          <p:nvPr/>
        </p:nvSpPr>
        <p:spPr bwMode="auto">
          <a:xfrm>
            <a:off x="1934013" y="4408035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19" name="AutoShape 26"/>
          <p:cNvSpPr>
            <a:spLocks noChangeArrowheads="1"/>
          </p:cNvSpPr>
          <p:nvPr/>
        </p:nvSpPr>
        <p:spPr bwMode="auto">
          <a:xfrm>
            <a:off x="1934013" y="4760461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0" name="AutoShape 27"/>
          <p:cNvSpPr>
            <a:spLocks noChangeArrowheads="1"/>
          </p:cNvSpPr>
          <p:nvPr/>
        </p:nvSpPr>
        <p:spPr bwMode="auto">
          <a:xfrm>
            <a:off x="1934013" y="5181147"/>
            <a:ext cx="347662" cy="17938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1" name="AutoShape 28"/>
          <p:cNvSpPr>
            <a:spLocks noChangeArrowheads="1"/>
          </p:cNvSpPr>
          <p:nvPr/>
        </p:nvSpPr>
        <p:spPr bwMode="auto">
          <a:xfrm>
            <a:off x="1934013" y="4057197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2" name="AutoShape 29"/>
          <p:cNvSpPr>
            <a:spLocks noChangeArrowheads="1"/>
          </p:cNvSpPr>
          <p:nvPr/>
        </p:nvSpPr>
        <p:spPr bwMode="auto">
          <a:xfrm>
            <a:off x="1934013" y="5576436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3" name="Rectangle 3"/>
          <p:cNvSpPr>
            <a:spLocks noChangeArrowheads="1"/>
          </p:cNvSpPr>
          <p:nvPr/>
        </p:nvSpPr>
        <p:spPr bwMode="auto">
          <a:xfrm>
            <a:off x="1376800" y="574223"/>
            <a:ext cx="1600200" cy="1965325"/>
          </a:xfrm>
          <a:prstGeom prst="rect"/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48624" name="AutoShape 20"/>
          <p:cNvSpPr>
            <a:spLocks noChangeArrowheads="1"/>
          </p:cNvSpPr>
          <p:nvPr/>
        </p:nvSpPr>
        <p:spPr bwMode="auto">
          <a:xfrm>
            <a:off x="1934013" y="802823"/>
            <a:ext cx="347662" cy="18891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5" name="AutoShape 21"/>
          <p:cNvSpPr>
            <a:spLocks noChangeArrowheads="1"/>
          </p:cNvSpPr>
          <p:nvPr/>
        </p:nvSpPr>
        <p:spPr bwMode="auto">
          <a:xfrm>
            <a:off x="1934013" y="1229860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6" name="AutoShape 22"/>
          <p:cNvSpPr>
            <a:spLocks noChangeArrowheads="1"/>
          </p:cNvSpPr>
          <p:nvPr/>
        </p:nvSpPr>
        <p:spPr bwMode="auto">
          <a:xfrm>
            <a:off x="1934013" y="1645786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7" name="AutoShape 23"/>
          <p:cNvSpPr>
            <a:spLocks noChangeArrowheads="1"/>
          </p:cNvSpPr>
          <p:nvPr/>
        </p:nvSpPr>
        <p:spPr bwMode="auto">
          <a:xfrm>
            <a:off x="1922901" y="2098222"/>
            <a:ext cx="347663" cy="152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8" name="AutoShape 24"/>
          <p:cNvSpPr>
            <a:spLocks noChangeArrowheads="1"/>
          </p:cNvSpPr>
          <p:nvPr/>
        </p:nvSpPr>
        <p:spPr bwMode="auto">
          <a:xfrm>
            <a:off x="1934013" y="2480810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29" name="Rectangle 4"/>
          <p:cNvSpPr>
            <a:spLocks noChangeArrowheads="1"/>
          </p:cNvSpPr>
          <p:nvPr/>
        </p:nvSpPr>
        <p:spPr bwMode="auto">
          <a:xfrm>
            <a:off x="1516500" y="574222"/>
            <a:ext cx="1252538" cy="280988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200" lang="en-US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048630" name="Rectangle 5"/>
          <p:cNvSpPr>
            <a:spLocks noChangeArrowheads="1"/>
          </p:cNvSpPr>
          <p:nvPr/>
        </p:nvSpPr>
        <p:spPr bwMode="auto">
          <a:xfrm>
            <a:off x="1516500" y="991735"/>
            <a:ext cx="1252538" cy="279400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48631" name="Rectangle 6"/>
          <p:cNvSpPr>
            <a:spLocks noChangeArrowheads="1"/>
          </p:cNvSpPr>
          <p:nvPr/>
        </p:nvSpPr>
        <p:spPr bwMode="auto">
          <a:xfrm>
            <a:off x="1516500" y="1407661"/>
            <a:ext cx="1252538" cy="280987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048632" name="Rectangle 7"/>
          <p:cNvSpPr>
            <a:spLocks noChangeArrowheads="1"/>
          </p:cNvSpPr>
          <p:nvPr/>
        </p:nvSpPr>
        <p:spPr bwMode="auto">
          <a:xfrm>
            <a:off x="1516500" y="1825172"/>
            <a:ext cx="1252538" cy="280988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048633" name="Rectangle 8"/>
          <p:cNvSpPr>
            <a:spLocks noChangeArrowheads="1"/>
          </p:cNvSpPr>
          <p:nvPr/>
        </p:nvSpPr>
        <p:spPr bwMode="auto">
          <a:xfrm>
            <a:off x="1516500" y="2250622"/>
            <a:ext cx="1252538" cy="280988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Mix Column</a:t>
            </a:r>
          </a:p>
        </p:txBody>
      </p:sp>
      <p:sp>
        <p:nvSpPr>
          <p:cNvPr id="1048634" name="Rectangle 9"/>
          <p:cNvSpPr>
            <a:spLocks noChangeArrowheads="1"/>
          </p:cNvSpPr>
          <p:nvPr/>
        </p:nvSpPr>
        <p:spPr bwMode="auto">
          <a:xfrm>
            <a:off x="1516500" y="2658611"/>
            <a:ext cx="1320800" cy="357187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48635" name="Rectangle 11"/>
          <p:cNvSpPr>
            <a:spLocks noChangeArrowheads="1"/>
          </p:cNvSpPr>
          <p:nvPr/>
        </p:nvSpPr>
        <p:spPr bwMode="auto">
          <a:xfrm>
            <a:off x="1516500" y="3492047"/>
            <a:ext cx="1252538" cy="266700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200" lang="en-US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048636" name="Rectangle 12"/>
          <p:cNvSpPr>
            <a:spLocks noChangeArrowheads="1"/>
          </p:cNvSpPr>
          <p:nvPr/>
        </p:nvSpPr>
        <p:spPr bwMode="auto">
          <a:xfrm>
            <a:off x="1516500" y="3880985"/>
            <a:ext cx="1252538" cy="266700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48637" name="Rectangle 13"/>
          <p:cNvSpPr>
            <a:spLocks noChangeArrowheads="1"/>
          </p:cNvSpPr>
          <p:nvPr/>
        </p:nvSpPr>
        <p:spPr bwMode="auto">
          <a:xfrm>
            <a:off x="1516500" y="4238172"/>
            <a:ext cx="1252538" cy="266700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048638" name="Rectangle 14"/>
          <p:cNvSpPr>
            <a:spLocks noChangeArrowheads="1"/>
          </p:cNvSpPr>
          <p:nvPr/>
        </p:nvSpPr>
        <p:spPr bwMode="auto">
          <a:xfrm>
            <a:off x="1516500" y="4595360"/>
            <a:ext cx="1252538" cy="266700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048639" name="Rectangle 15"/>
          <p:cNvSpPr>
            <a:spLocks noChangeArrowheads="1"/>
          </p:cNvSpPr>
          <p:nvPr/>
        </p:nvSpPr>
        <p:spPr bwMode="auto">
          <a:xfrm>
            <a:off x="1516500" y="4939848"/>
            <a:ext cx="1252538" cy="339725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200" lang="en-US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048640" name="Rectangle 16"/>
          <p:cNvSpPr>
            <a:spLocks noChangeArrowheads="1"/>
          </p:cNvSpPr>
          <p:nvPr/>
        </p:nvSpPr>
        <p:spPr bwMode="auto">
          <a:xfrm>
            <a:off x="1516500" y="5371648"/>
            <a:ext cx="1252538" cy="265113"/>
          </a:xfrm>
          <a:prstGeom prst="rect"/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 wrap="none"/>
          <a:p>
            <a:pPr algn="ctr"/>
            <a:r>
              <a:rPr dirty="0" sz="1400" lang="en-US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48641" name="Oval 17"/>
          <p:cNvSpPr>
            <a:spLocks noChangeArrowheads="1"/>
          </p:cNvSpPr>
          <p:nvPr/>
        </p:nvSpPr>
        <p:spPr bwMode="auto">
          <a:xfrm>
            <a:off x="2072125" y="3076122"/>
            <a:ext cx="69850" cy="58738"/>
          </a:xfrm>
          <a:prstGeom prst="ellipse"/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2" name="Oval 18"/>
          <p:cNvSpPr>
            <a:spLocks noChangeArrowheads="1"/>
          </p:cNvSpPr>
          <p:nvPr/>
        </p:nvSpPr>
        <p:spPr bwMode="auto">
          <a:xfrm>
            <a:off x="2072125" y="3195186"/>
            <a:ext cx="69850" cy="58737"/>
          </a:xfrm>
          <a:prstGeom prst="ellipse"/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3" name="Oval 19"/>
          <p:cNvSpPr>
            <a:spLocks noChangeArrowheads="1"/>
          </p:cNvSpPr>
          <p:nvPr/>
        </p:nvSpPr>
        <p:spPr bwMode="auto">
          <a:xfrm>
            <a:off x="2072125" y="3314247"/>
            <a:ext cx="69850" cy="58738"/>
          </a:xfrm>
          <a:prstGeom prst="ellipse"/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4" name="AutoShape 30"/>
          <p:cNvSpPr>
            <a:spLocks noChangeArrowheads="1"/>
          </p:cNvSpPr>
          <p:nvPr/>
        </p:nvSpPr>
        <p:spPr bwMode="auto">
          <a:xfrm>
            <a:off x="1934013" y="3314247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5" name="AutoShape 31"/>
          <p:cNvSpPr>
            <a:spLocks noChangeArrowheads="1"/>
          </p:cNvSpPr>
          <p:nvPr/>
        </p:nvSpPr>
        <p:spPr bwMode="auto">
          <a:xfrm>
            <a:off x="1934013" y="3761922"/>
            <a:ext cx="347662" cy="1206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6" name="AutoShape 32"/>
          <p:cNvSpPr>
            <a:spLocks noChangeArrowheads="1"/>
          </p:cNvSpPr>
          <p:nvPr/>
        </p:nvSpPr>
        <p:spPr bwMode="auto">
          <a:xfrm>
            <a:off x="2773800" y="574222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7" name="AutoShape 33"/>
          <p:cNvSpPr>
            <a:spLocks noChangeArrowheads="1"/>
          </p:cNvSpPr>
          <p:nvPr/>
        </p:nvSpPr>
        <p:spPr bwMode="auto">
          <a:xfrm>
            <a:off x="2748400" y="3469822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8" name="AutoShape 34"/>
          <p:cNvSpPr>
            <a:spLocks noChangeArrowheads="1"/>
          </p:cNvSpPr>
          <p:nvPr/>
        </p:nvSpPr>
        <p:spPr bwMode="auto">
          <a:xfrm>
            <a:off x="2799200" y="4930322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altLang="en-US" lang="en-US"/>
          </a:p>
        </p:txBody>
      </p:sp>
      <p:sp>
        <p:nvSpPr>
          <p:cNvPr id="1048649" name="Text Box 35"/>
          <p:cNvSpPr txBox="1">
            <a:spLocks noChangeArrowheads="1"/>
          </p:cNvSpPr>
          <p:nvPr/>
        </p:nvSpPr>
        <p:spPr bwMode="auto">
          <a:xfrm>
            <a:off x="3078600" y="555172"/>
            <a:ext cx="1041400" cy="33655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altLang="en-US" sz="1600" lang="en-US"/>
              <a:t>Keymem</a:t>
            </a:r>
          </a:p>
        </p:txBody>
      </p:sp>
      <p:sp>
        <p:nvSpPr>
          <p:cNvPr id="1048650" name="Text Box 36"/>
          <p:cNvSpPr txBox="1">
            <a:spLocks noChangeArrowheads="1"/>
          </p:cNvSpPr>
          <p:nvPr/>
        </p:nvSpPr>
        <p:spPr bwMode="auto">
          <a:xfrm>
            <a:off x="3046850" y="3457123"/>
            <a:ext cx="996950" cy="30797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altLang="en-US" sz="1400" lang="en-US"/>
              <a:t>Keymem</a:t>
            </a:r>
          </a:p>
        </p:txBody>
      </p:sp>
      <p:sp>
        <p:nvSpPr>
          <p:cNvPr id="1048651" name="Text Box 37"/>
          <p:cNvSpPr txBox="1">
            <a:spLocks noChangeArrowheads="1"/>
          </p:cNvSpPr>
          <p:nvPr/>
        </p:nvSpPr>
        <p:spPr bwMode="auto">
          <a:xfrm>
            <a:off x="3116700" y="4946198"/>
            <a:ext cx="990600" cy="27622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altLang="en-US" sz="1200" lang="en-US"/>
              <a:t>Keymen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9" ma:contentTypeDescription="Create a new document." ma:contentTypeScope="" ma:versionID="99c76d3dd7086e974cd3ac8da755e14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8d8179b2427ad0a80c114e8112bda5b2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3C375C-4BBE-4B26-8A95-0B6C33DCAA40}"/>
</file>

<file path=customXml/itemProps2.xml><?xml version="1.0" encoding="utf-8"?>
<ds:datastoreItem xmlns:ds="http://schemas.openxmlformats.org/officeDocument/2006/customXml" ds:itemID="{C602FEA8-6979-4DEB-90C3-5810C80D1D46}"/>
</file>

<file path=customXml/itemProps3.xml><?xml version="1.0" encoding="utf-8"?>
<ds:datastoreItem xmlns:ds="http://schemas.openxmlformats.org/officeDocument/2006/customXml" ds:itemID="{668E1FB6-6AA6-48EF-B315-CB64A52C8858}"/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dcterms:created xsi:type="dcterms:W3CDTF">2018-09-10T23:32:04Z</dcterms:created>
  <dcterms:modified xsi:type="dcterms:W3CDTF">2022-04-04T05:49:53Z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306ae781029b4752b4fc073f267c1822</vt:lpwstr>
  </property>
  <property fmtid="{D5CDD505-2E9C-101B-9397-08002B2CF9AE}" pid="3" name="ContentTypeId">
    <vt:lpwstr>0x010100A626531CA6B29D498611FF44E4B9A516</vt:lpwstr>
  </property>
</Properties>
</file>